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3"/>
    <p:restoredTop sz="94690"/>
  </p:normalViewPr>
  <p:slideViewPr>
    <p:cSldViewPr snapToGrid="0" snapToObjects="1">
      <p:cViewPr varScale="1">
        <p:scale>
          <a:sx n="24" d="100"/>
          <a:sy n="24" d="100"/>
        </p:scale>
        <p:origin x="864" y="72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AE9003-88F3-4BCD-9800-DC5C2C122B9E}" type="doc">
      <dgm:prSet loTypeId="urn:microsoft.com/office/officeart/2005/8/layout/chevron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993F8D5-206D-4377-8778-8A0E3FE1E1DE}">
      <dgm:prSet phldrT="[Text]"/>
      <dgm:spPr/>
      <dgm:t>
        <a:bodyPr/>
        <a:lstStyle/>
        <a:p>
          <a:r>
            <a:rPr lang="en-US" dirty="0" smtClean="0"/>
            <a:t>Datasets</a:t>
          </a:r>
          <a:endParaRPr lang="en-US" dirty="0"/>
        </a:p>
      </dgm:t>
    </dgm:pt>
    <dgm:pt modelId="{481C4962-5D23-474F-83BD-D8048B6A12BA}" type="parTrans" cxnId="{C93526F0-FFC2-4712-8CBD-FD4829827B6A}">
      <dgm:prSet/>
      <dgm:spPr/>
      <dgm:t>
        <a:bodyPr/>
        <a:lstStyle/>
        <a:p>
          <a:endParaRPr lang="en-US"/>
        </a:p>
      </dgm:t>
    </dgm:pt>
    <dgm:pt modelId="{5C9B9085-714D-482C-A8F5-6A69E126F8D0}" type="sibTrans" cxnId="{C93526F0-FFC2-4712-8CBD-FD4829827B6A}">
      <dgm:prSet/>
      <dgm:spPr/>
      <dgm:t>
        <a:bodyPr/>
        <a:lstStyle/>
        <a:p>
          <a:endParaRPr lang="en-US"/>
        </a:p>
      </dgm:t>
    </dgm:pt>
    <dgm:pt modelId="{6D831740-9555-422B-8820-FF4DC4A172EB}">
      <dgm:prSet phldrT="[Text]" custT="1"/>
      <dgm:spPr/>
      <dgm:t>
        <a:bodyPr/>
        <a:lstStyle/>
        <a:p>
          <a:r>
            <a:rPr lang="en-US" sz="4400" dirty="0" smtClean="0"/>
            <a:t>ISIC 2016,ISIC 2017, ISIC 2018 (with skin lesion pixel annotation). </a:t>
          </a:r>
          <a:r>
            <a:rPr lang="en-US" sz="4400" baseline="30000" dirty="0" smtClean="0"/>
            <a:t>3,4,5</a:t>
          </a:r>
          <a:endParaRPr lang="en-US" sz="4400" dirty="0"/>
        </a:p>
      </dgm:t>
    </dgm:pt>
    <dgm:pt modelId="{BAEB50E5-0B94-4D3C-B7F1-F3D0E6F71B49}" type="parTrans" cxnId="{480E042A-7BA6-4DB0-A084-F2093B42F385}">
      <dgm:prSet/>
      <dgm:spPr/>
      <dgm:t>
        <a:bodyPr/>
        <a:lstStyle/>
        <a:p>
          <a:endParaRPr lang="en-US"/>
        </a:p>
      </dgm:t>
    </dgm:pt>
    <dgm:pt modelId="{CA0EA0F5-1BB8-4D68-A759-5042EEEA47C8}" type="sibTrans" cxnId="{480E042A-7BA6-4DB0-A084-F2093B42F385}">
      <dgm:prSet/>
      <dgm:spPr/>
      <dgm:t>
        <a:bodyPr/>
        <a:lstStyle/>
        <a:p>
          <a:endParaRPr lang="en-US"/>
        </a:p>
      </dgm:t>
    </dgm:pt>
    <dgm:pt modelId="{A4AB8186-C0E1-4643-B267-9021F02FFF48}">
      <dgm:prSet phldrT="[Text]"/>
      <dgm:spPr/>
      <dgm:t>
        <a:bodyPr/>
        <a:lstStyle/>
        <a:p>
          <a:r>
            <a:rPr lang="en-US" dirty="0" smtClean="0"/>
            <a:t>Approaches</a:t>
          </a:r>
          <a:endParaRPr lang="en-US" dirty="0"/>
        </a:p>
      </dgm:t>
    </dgm:pt>
    <dgm:pt modelId="{5B372882-3403-4BE9-9B39-06EC8BA1AEFD}" type="parTrans" cxnId="{D8653781-B38D-4D8B-B3EE-BF62C77D67A0}">
      <dgm:prSet/>
      <dgm:spPr/>
      <dgm:t>
        <a:bodyPr/>
        <a:lstStyle/>
        <a:p>
          <a:endParaRPr lang="en-US"/>
        </a:p>
      </dgm:t>
    </dgm:pt>
    <dgm:pt modelId="{6822A7A3-0627-4172-BD6F-62E2EC1EB860}" type="sibTrans" cxnId="{D8653781-B38D-4D8B-B3EE-BF62C77D67A0}">
      <dgm:prSet/>
      <dgm:spPr/>
      <dgm:t>
        <a:bodyPr/>
        <a:lstStyle/>
        <a:p>
          <a:endParaRPr lang="en-US"/>
        </a:p>
      </dgm:t>
    </dgm:pt>
    <dgm:pt modelId="{0AEED3B5-5D97-4722-9F4D-0E9D439DD4C4}">
      <dgm:prSet phldrT="[Text]" custT="1"/>
      <dgm:spPr/>
      <dgm:t>
        <a:bodyPr/>
        <a:lstStyle/>
        <a:p>
          <a:r>
            <a:rPr lang="en-US" sz="4400" dirty="0" smtClean="0"/>
            <a:t>Full image</a:t>
          </a:r>
          <a:endParaRPr lang="en-US" sz="4400" dirty="0"/>
        </a:p>
      </dgm:t>
    </dgm:pt>
    <dgm:pt modelId="{43AAEFDF-DD3B-4C51-B3DE-6FA941EA0FB9}" type="parTrans" cxnId="{6E583314-275F-4372-B2B1-E77779607A83}">
      <dgm:prSet/>
      <dgm:spPr/>
      <dgm:t>
        <a:bodyPr/>
        <a:lstStyle/>
        <a:p>
          <a:endParaRPr lang="en-US"/>
        </a:p>
      </dgm:t>
    </dgm:pt>
    <dgm:pt modelId="{79044E2C-F05E-4D91-84A1-92C35C3D88BF}" type="sibTrans" cxnId="{6E583314-275F-4372-B2B1-E77779607A83}">
      <dgm:prSet/>
      <dgm:spPr/>
      <dgm:t>
        <a:bodyPr/>
        <a:lstStyle/>
        <a:p>
          <a:endParaRPr lang="en-US"/>
        </a:p>
      </dgm:t>
    </dgm:pt>
    <dgm:pt modelId="{5A53B2C7-C876-4F88-A426-CCCE27A5BD52}">
      <dgm:prSet phldrT="[Text]" custT="1"/>
      <dgm:spPr/>
      <dgm:t>
        <a:bodyPr/>
        <a:lstStyle/>
        <a:p>
          <a:r>
            <a:rPr lang="en-US" sz="4400" dirty="0" smtClean="0"/>
            <a:t>Center Cropped Patches</a:t>
          </a:r>
          <a:endParaRPr lang="en-US" sz="4400" dirty="0"/>
        </a:p>
      </dgm:t>
    </dgm:pt>
    <dgm:pt modelId="{01299CE9-68B1-4DAA-B581-E0E4BB6E03E6}" type="parTrans" cxnId="{85507D49-78D8-43CC-B2C6-EB237EE0ED13}">
      <dgm:prSet/>
      <dgm:spPr/>
      <dgm:t>
        <a:bodyPr/>
        <a:lstStyle/>
        <a:p>
          <a:endParaRPr lang="en-US"/>
        </a:p>
      </dgm:t>
    </dgm:pt>
    <dgm:pt modelId="{0A0B4E1B-9E42-4BA4-BE1C-552A81B15A2E}" type="sibTrans" cxnId="{85507D49-78D8-43CC-B2C6-EB237EE0ED13}">
      <dgm:prSet/>
      <dgm:spPr/>
      <dgm:t>
        <a:bodyPr/>
        <a:lstStyle/>
        <a:p>
          <a:endParaRPr lang="en-US"/>
        </a:p>
      </dgm:t>
    </dgm:pt>
    <dgm:pt modelId="{E446D741-865F-41EB-9A1E-9A5EEB2B5442}">
      <dgm:prSet phldrT="[Text]"/>
      <dgm:spPr/>
      <dgm:t>
        <a:bodyPr/>
        <a:lstStyle/>
        <a:p>
          <a:r>
            <a:rPr lang="en-US" dirty="0" smtClean="0"/>
            <a:t>Evaluation</a:t>
          </a:r>
          <a:endParaRPr lang="en-US" dirty="0"/>
        </a:p>
      </dgm:t>
    </dgm:pt>
    <dgm:pt modelId="{716BE068-813C-4DBF-9D98-1B93E035D613}" type="parTrans" cxnId="{6F4829BF-D5A9-4BA3-8079-FCE931B10136}">
      <dgm:prSet/>
      <dgm:spPr/>
      <dgm:t>
        <a:bodyPr/>
        <a:lstStyle/>
        <a:p>
          <a:endParaRPr lang="en-US"/>
        </a:p>
      </dgm:t>
    </dgm:pt>
    <dgm:pt modelId="{16A13E08-9666-4A78-9FCC-1D63A47BAE29}" type="sibTrans" cxnId="{6F4829BF-D5A9-4BA3-8079-FCE931B10136}">
      <dgm:prSet/>
      <dgm:spPr/>
      <dgm:t>
        <a:bodyPr/>
        <a:lstStyle/>
        <a:p>
          <a:endParaRPr lang="en-US"/>
        </a:p>
      </dgm:t>
    </dgm:pt>
    <dgm:pt modelId="{A05AEB5D-0CA8-4DED-A0D0-FD9F8E65585C}">
      <dgm:prSet phldrT="[Text]"/>
      <dgm:spPr/>
      <dgm:t>
        <a:bodyPr/>
        <a:lstStyle/>
        <a:p>
          <a:r>
            <a:rPr lang="en-US" dirty="0" smtClean="0"/>
            <a:t>Each approach was compared to ITA ground truth using Root Mean Squared Error and Mean Absolute Error</a:t>
          </a:r>
          <a:endParaRPr lang="en-US" dirty="0"/>
        </a:p>
      </dgm:t>
    </dgm:pt>
    <dgm:pt modelId="{4529B26A-FCC6-4F65-92F3-B3FB0CFA2D59}" type="parTrans" cxnId="{F9142B62-3D8B-4B58-81D5-AF0FC798204C}">
      <dgm:prSet/>
      <dgm:spPr/>
      <dgm:t>
        <a:bodyPr/>
        <a:lstStyle/>
        <a:p>
          <a:endParaRPr lang="en-US"/>
        </a:p>
      </dgm:t>
    </dgm:pt>
    <dgm:pt modelId="{35DD6FDF-96F8-4023-99B9-6A417B194F31}" type="sibTrans" cxnId="{F9142B62-3D8B-4B58-81D5-AF0FC798204C}">
      <dgm:prSet/>
      <dgm:spPr/>
      <dgm:t>
        <a:bodyPr/>
        <a:lstStyle/>
        <a:p>
          <a:endParaRPr lang="en-US"/>
        </a:p>
      </dgm:t>
    </dgm:pt>
    <dgm:pt modelId="{1BD8132B-AD6B-4EDE-B872-28FE33D3B667}">
      <dgm:prSet phldrT="[Text]" custT="1"/>
      <dgm:spPr/>
      <dgm:t>
        <a:bodyPr/>
        <a:lstStyle/>
        <a:p>
          <a:r>
            <a:rPr lang="en-US" sz="4400" dirty="0" smtClean="0"/>
            <a:t>Random Patches</a:t>
          </a:r>
          <a:endParaRPr lang="en-US" sz="4400" dirty="0"/>
        </a:p>
      </dgm:t>
    </dgm:pt>
    <dgm:pt modelId="{226B8C26-6518-418A-A562-3C505B1C5204}" type="parTrans" cxnId="{C314CE1B-9DEC-4E0F-A91F-FB71C00539BD}">
      <dgm:prSet/>
      <dgm:spPr/>
      <dgm:t>
        <a:bodyPr/>
        <a:lstStyle/>
        <a:p>
          <a:endParaRPr lang="en-US"/>
        </a:p>
      </dgm:t>
    </dgm:pt>
    <dgm:pt modelId="{11C01DB2-2C06-461A-B937-2E2FCD9902DE}" type="sibTrans" cxnId="{C314CE1B-9DEC-4E0F-A91F-FB71C00539BD}">
      <dgm:prSet/>
      <dgm:spPr/>
      <dgm:t>
        <a:bodyPr/>
        <a:lstStyle/>
        <a:p>
          <a:endParaRPr lang="en-US"/>
        </a:p>
      </dgm:t>
    </dgm:pt>
    <dgm:pt modelId="{771318EE-F524-4299-902A-83525C170024}">
      <dgm:prSet phldrT="[Text]" custT="1"/>
      <dgm:spPr/>
      <dgm:t>
        <a:bodyPr/>
        <a:lstStyle/>
        <a:p>
          <a:r>
            <a:rPr lang="en-US" sz="4400" dirty="0" smtClean="0"/>
            <a:t>Ground truth ITA value computed from a masked image where the skin lesion was removed</a:t>
          </a:r>
          <a:endParaRPr lang="en-US" sz="4400" dirty="0"/>
        </a:p>
      </dgm:t>
    </dgm:pt>
    <dgm:pt modelId="{5136470B-A507-4F0B-A50B-61F27C5159C7}" type="parTrans" cxnId="{CC46B042-DEAC-4CD0-B744-CC5AF5D16394}">
      <dgm:prSet/>
      <dgm:spPr/>
      <dgm:t>
        <a:bodyPr/>
        <a:lstStyle/>
        <a:p>
          <a:endParaRPr lang="en-US"/>
        </a:p>
      </dgm:t>
    </dgm:pt>
    <dgm:pt modelId="{34515736-8E91-4883-B8D1-A16630F32088}" type="sibTrans" cxnId="{CC46B042-DEAC-4CD0-B744-CC5AF5D16394}">
      <dgm:prSet/>
      <dgm:spPr/>
      <dgm:t>
        <a:bodyPr/>
        <a:lstStyle/>
        <a:p>
          <a:endParaRPr lang="en-US"/>
        </a:p>
      </dgm:t>
    </dgm:pt>
    <dgm:pt modelId="{34161434-6153-4581-AF0E-B2359D849637}">
      <dgm:prSet phldrT="[Text]" custT="1"/>
      <dgm:spPr/>
      <dgm:t>
        <a:bodyPr/>
        <a:lstStyle/>
        <a:p>
          <a:r>
            <a:rPr lang="en-US" sz="4400" dirty="0" smtClean="0"/>
            <a:t>Structured Patches</a:t>
          </a:r>
          <a:endParaRPr lang="en-US" sz="4400" dirty="0"/>
        </a:p>
      </dgm:t>
    </dgm:pt>
    <dgm:pt modelId="{18229800-2AE2-4C21-AD0D-AFCF30BE5870}" type="parTrans" cxnId="{A964353E-1F43-4CBC-99ED-1FEA125F4B67}">
      <dgm:prSet/>
      <dgm:spPr/>
      <dgm:t>
        <a:bodyPr/>
        <a:lstStyle/>
        <a:p>
          <a:endParaRPr lang="en-US"/>
        </a:p>
      </dgm:t>
    </dgm:pt>
    <dgm:pt modelId="{52E1F1CF-16BD-49D6-B7EA-D78D71F60408}" type="sibTrans" cxnId="{A964353E-1F43-4CBC-99ED-1FEA125F4B67}">
      <dgm:prSet/>
      <dgm:spPr/>
      <dgm:t>
        <a:bodyPr/>
        <a:lstStyle/>
        <a:p>
          <a:endParaRPr lang="en-US"/>
        </a:p>
      </dgm:t>
    </dgm:pt>
    <dgm:pt modelId="{965C72BC-9907-4B71-AAD9-94C4B56859DF}" type="pres">
      <dgm:prSet presAssocID="{CDAE9003-88F3-4BCD-9800-DC5C2C122B9E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52C477F-3ABB-465B-B4DB-BE6EFE0DDC28}" type="pres">
      <dgm:prSet presAssocID="{F993F8D5-206D-4377-8778-8A0E3FE1E1DE}" presName="composite" presStyleCnt="0"/>
      <dgm:spPr/>
    </dgm:pt>
    <dgm:pt modelId="{108CCED2-FCF0-4646-89C3-42B70E849F01}" type="pres">
      <dgm:prSet presAssocID="{F993F8D5-206D-4377-8778-8A0E3FE1E1DE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FF5DF2-99E5-4D37-9972-3BD8BD102AC4}" type="pres">
      <dgm:prSet presAssocID="{F993F8D5-206D-4377-8778-8A0E3FE1E1DE}" presName="descendantText" presStyleLbl="alignAcc1" presStyleIdx="0" presStyleCnt="3" custScaleY="12334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75733F-79B8-4C3A-BBC8-C1782CE1060C}" type="pres">
      <dgm:prSet presAssocID="{5C9B9085-714D-482C-A8F5-6A69E126F8D0}" presName="sp" presStyleCnt="0"/>
      <dgm:spPr/>
    </dgm:pt>
    <dgm:pt modelId="{4CB98F20-444C-4613-9E6E-D4634DD53DAB}" type="pres">
      <dgm:prSet presAssocID="{A4AB8186-C0E1-4643-B267-9021F02FFF48}" presName="composite" presStyleCnt="0"/>
      <dgm:spPr/>
    </dgm:pt>
    <dgm:pt modelId="{3DDDA4CD-7DC3-435E-BB59-64E122D80CEF}" type="pres">
      <dgm:prSet presAssocID="{A4AB8186-C0E1-4643-B267-9021F02FFF48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176409-27E2-46A2-88EF-0A5130F1C352}" type="pres">
      <dgm:prSet presAssocID="{A4AB8186-C0E1-4643-B267-9021F02FFF48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958D18-AF47-4005-ADE3-0A3A054BDE6B}" type="pres">
      <dgm:prSet presAssocID="{6822A7A3-0627-4172-BD6F-62E2EC1EB860}" presName="sp" presStyleCnt="0"/>
      <dgm:spPr/>
    </dgm:pt>
    <dgm:pt modelId="{98F3C232-B93F-453E-87C1-1494B416EE9A}" type="pres">
      <dgm:prSet presAssocID="{E446D741-865F-41EB-9A1E-9A5EEB2B5442}" presName="composite" presStyleCnt="0"/>
      <dgm:spPr/>
    </dgm:pt>
    <dgm:pt modelId="{F6A6AE53-D502-4ABF-9588-E91B4EA3621D}" type="pres">
      <dgm:prSet presAssocID="{E446D741-865F-41EB-9A1E-9A5EEB2B5442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B4AA63-7CBA-45D7-B747-EF5034123EF5}" type="pres">
      <dgm:prSet presAssocID="{E446D741-865F-41EB-9A1E-9A5EEB2B5442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43B9EEF-2604-406B-B4F2-44949C5F0CFB}" type="presOf" srcId="{6D831740-9555-422B-8820-FF4DC4A172EB}" destId="{4EFF5DF2-99E5-4D37-9972-3BD8BD102AC4}" srcOrd="0" destOrd="0" presId="urn:microsoft.com/office/officeart/2005/8/layout/chevron2"/>
    <dgm:cxn modelId="{1AADFFC9-591F-43D1-AF3A-4326796973F1}" type="presOf" srcId="{0AEED3B5-5D97-4722-9F4D-0E9D439DD4C4}" destId="{7B176409-27E2-46A2-88EF-0A5130F1C352}" srcOrd="0" destOrd="0" presId="urn:microsoft.com/office/officeart/2005/8/layout/chevron2"/>
    <dgm:cxn modelId="{5FEEA18B-AD31-4D14-B624-39E0E2C0DEAC}" type="presOf" srcId="{A4AB8186-C0E1-4643-B267-9021F02FFF48}" destId="{3DDDA4CD-7DC3-435E-BB59-64E122D80CEF}" srcOrd="0" destOrd="0" presId="urn:microsoft.com/office/officeart/2005/8/layout/chevron2"/>
    <dgm:cxn modelId="{C93526F0-FFC2-4712-8CBD-FD4829827B6A}" srcId="{CDAE9003-88F3-4BCD-9800-DC5C2C122B9E}" destId="{F993F8D5-206D-4377-8778-8A0E3FE1E1DE}" srcOrd="0" destOrd="0" parTransId="{481C4962-5D23-474F-83BD-D8048B6A12BA}" sibTransId="{5C9B9085-714D-482C-A8F5-6A69E126F8D0}"/>
    <dgm:cxn modelId="{D30955A0-B57F-4FBC-868D-DA4954CF2616}" type="presOf" srcId="{E446D741-865F-41EB-9A1E-9A5EEB2B5442}" destId="{F6A6AE53-D502-4ABF-9588-E91B4EA3621D}" srcOrd="0" destOrd="0" presId="urn:microsoft.com/office/officeart/2005/8/layout/chevron2"/>
    <dgm:cxn modelId="{A5C51DB0-C222-47C9-BA3E-32F9CA011926}" type="presOf" srcId="{F993F8D5-206D-4377-8778-8A0E3FE1E1DE}" destId="{108CCED2-FCF0-4646-89C3-42B70E849F01}" srcOrd="0" destOrd="0" presId="urn:microsoft.com/office/officeart/2005/8/layout/chevron2"/>
    <dgm:cxn modelId="{CE7D50FB-63EE-4311-97E1-4CBE30DC13EA}" type="presOf" srcId="{771318EE-F524-4299-902A-83525C170024}" destId="{4EFF5DF2-99E5-4D37-9972-3BD8BD102AC4}" srcOrd="0" destOrd="1" presId="urn:microsoft.com/office/officeart/2005/8/layout/chevron2"/>
    <dgm:cxn modelId="{6F4829BF-D5A9-4BA3-8079-FCE931B10136}" srcId="{CDAE9003-88F3-4BCD-9800-DC5C2C122B9E}" destId="{E446D741-865F-41EB-9A1E-9A5EEB2B5442}" srcOrd="2" destOrd="0" parTransId="{716BE068-813C-4DBF-9D98-1B93E035D613}" sibTransId="{16A13E08-9666-4A78-9FCC-1D63A47BAE29}"/>
    <dgm:cxn modelId="{85507D49-78D8-43CC-B2C6-EB237EE0ED13}" srcId="{A4AB8186-C0E1-4643-B267-9021F02FFF48}" destId="{5A53B2C7-C876-4F88-A426-CCCE27A5BD52}" srcOrd="1" destOrd="0" parTransId="{01299CE9-68B1-4DAA-B581-E0E4BB6E03E6}" sibTransId="{0A0B4E1B-9E42-4BA4-BE1C-552A81B15A2E}"/>
    <dgm:cxn modelId="{C314CE1B-9DEC-4E0F-A91F-FB71C00539BD}" srcId="{A4AB8186-C0E1-4643-B267-9021F02FFF48}" destId="{1BD8132B-AD6B-4EDE-B872-28FE33D3B667}" srcOrd="3" destOrd="0" parTransId="{226B8C26-6518-418A-A562-3C505B1C5204}" sibTransId="{11C01DB2-2C06-461A-B937-2E2FCD9902DE}"/>
    <dgm:cxn modelId="{D8653781-B38D-4D8B-B3EE-BF62C77D67A0}" srcId="{CDAE9003-88F3-4BCD-9800-DC5C2C122B9E}" destId="{A4AB8186-C0E1-4643-B267-9021F02FFF48}" srcOrd="1" destOrd="0" parTransId="{5B372882-3403-4BE9-9B39-06EC8BA1AEFD}" sibTransId="{6822A7A3-0627-4172-BD6F-62E2EC1EB860}"/>
    <dgm:cxn modelId="{82931AE8-F5F2-4740-8BE0-F204880C714D}" type="presOf" srcId="{A05AEB5D-0CA8-4DED-A0D0-FD9F8E65585C}" destId="{E3B4AA63-7CBA-45D7-B747-EF5034123EF5}" srcOrd="0" destOrd="0" presId="urn:microsoft.com/office/officeart/2005/8/layout/chevron2"/>
    <dgm:cxn modelId="{480E042A-7BA6-4DB0-A084-F2093B42F385}" srcId="{F993F8D5-206D-4377-8778-8A0E3FE1E1DE}" destId="{6D831740-9555-422B-8820-FF4DC4A172EB}" srcOrd="0" destOrd="0" parTransId="{BAEB50E5-0B94-4D3C-B7F1-F3D0E6F71B49}" sibTransId="{CA0EA0F5-1BB8-4D68-A759-5042EEEA47C8}"/>
    <dgm:cxn modelId="{5A0EE727-70B4-4B59-9052-6357AB005E47}" type="presOf" srcId="{1BD8132B-AD6B-4EDE-B872-28FE33D3B667}" destId="{7B176409-27E2-46A2-88EF-0A5130F1C352}" srcOrd="0" destOrd="3" presId="urn:microsoft.com/office/officeart/2005/8/layout/chevron2"/>
    <dgm:cxn modelId="{1BF74D94-8E1A-4D76-8E70-CC2ED4A3C235}" type="presOf" srcId="{CDAE9003-88F3-4BCD-9800-DC5C2C122B9E}" destId="{965C72BC-9907-4B71-AAD9-94C4B56859DF}" srcOrd="0" destOrd="0" presId="urn:microsoft.com/office/officeart/2005/8/layout/chevron2"/>
    <dgm:cxn modelId="{F9142B62-3D8B-4B58-81D5-AF0FC798204C}" srcId="{E446D741-865F-41EB-9A1E-9A5EEB2B5442}" destId="{A05AEB5D-0CA8-4DED-A0D0-FD9F8E65585C}" srcOrd="0" destOrd="0" parTransId="{4529B26A-FCC6-4F65-92F3-B3FB0CFA2D59}" sibTransId="{35DD6FDF-96F8-4023-99B9-6A417B194F31}"/>
    <dgm:cxn modelId="{6E583314-275F-4372-B2B1-E77779607A83}" srcId="{A4AB8186-C0E1-4643-B267-9021F02FFF48}" destId="{0AEED3B5-5D97-4722-9F4D-0E9D439DD4C4}" srcOrd="0" destOrd="0" parTransId="{43AAEFDF-DD3B-4C51-B3DE-6FA941EA0FB9}" sibTransId="{79044E2C-F05E-4D91-84A1-92C35C3D88BF}"/>
    <dgm:cxn modelId="{A964353E-1F43-4CBC-99ED-1FEA125F4B67}" srcId="{A4AB8186-C0E1-4643-B267-9021F02FFF48}" destId="{34161434-6153-4581-AF0E-B2359D849637}" srcOrd="2" destOrd="0" parTransId="{18229800-2AE2-4C21-AD0D-AFCF30BE5870}" sibTransId="{52E1F1CF-16BD-49D6-B7EA-D78D71F60408}"/>
    <dgm:cxn modelId="{61C33F9F-BA38-4F1C-96FB-3BDA3C4FF25C}" type="presOf" srcId="{34161434-6153-4581-AF0E-B2359D849637}" destId="{7B176409-27E2-46A2-88EF-0A5130F1C352}" srcOrd="0" destOrd="2" presId="urn:microsoft.com/office/officeart/2005/8/layout/chevron2"/>
    <dgm:cxn modelId="{5FE8E194-7F26-410F-A11C-186B4D77A10B}" type="presOf" srcId="{5A53B2C7-C876-4F88-A426-CCCE27A5BD52}" destId="{7B176409-27E2-46A2-88EF-0A5130F1C352}" srcOrd="0" destOrd="1" presId="urn:microsoft.com/office/officeart/2005/8/layout/chevron2"/>
    <dgm:cxn modelId="{CC46B042-DEAC-4CD0-B744-CC5AF5D16394}" srcId="{F993F8D5-206D-4377-8778-8A0E3FE1E1DE}" destId="{771318EE-F524-4299-902A-83525C170024}" srcOrd="1" destOrd="0" parTransId="{5136470B-A507-4F0B-A50B-61F27C5159C7}" sibTransId="{34515736-8E91-4883-B8D1-A16630F32088}"/>
    <dgm:cxn modelId="{D4D153DC-C260-49B7-824B-0B1D07CC7723}" type="presParOf" srcId="{965C72BC-9907-4B71-AAD9-94C4B56859DF}" destId="{752C477F-3ABB-465B-B4DB-BE6EFE0DDC28}" srcOrd="0" destOrd="0" presId="urn:microsoft.com/office/officeart/2005/8/layout/chevron2"/>
    <dgm:cxn modelId="{A82B6032-43F7-40E6-9526-ACE3B419F2CD}" type="presParOf" srcId="{752C477F-3ABB-465B-B4DB-BE6EFE0DDC28}" destId="{108CCED2-FCF0-4646-89C3-42B70E849F01}" srcOrd="0" destOrd="0" presId="urn:microsoft.com/office/officeart/2005/8/layout/chevron2"/>
    <dgm:cxn modelId="{9DC962E6-56E6-4F0D-A3E9-DD642B50C900}" type="presParOf" srcId="{752C477F-3ABB-465B-B4DB-BE6EFE0DDC28}" destId="{4EFF5DF2-99E5-4D37-9972-3BD8BD102AC4}" srcOrd="1" destOrd="0" presId="urn:microsoft.com/office/officeart/2005/8/layout/chevron2"/>
    <dgm:cxn modelId="{B51332FA-CB56-4111-B750-B383242550BC}" type="presParOf" srcId="{965C72BC-9907-4B71-AAD9-94C4B56859DF}" destId="{0975733F-79B8-4C3A-BBC8-C1782CE1060C}" srcOrd="1" destOrd="0" presId="urn:microsoft.com/office/officeart/2005/8/layout/chevron2"/>
    <dgm:cxn modelId="{0EEDB8B4-B371-41FC-B1C9-DA2698C2B110}" type="presParOf" srcId="{965C72BC-9907-4B71-AAD9-94C4B56859DF}" destId="{4CB98F20-444C-4613-9E6E-D4634DD53DAB}" srcOrd="2" destOrd="0" presId="urn:microsoft.com/office/officeart/2005/8/layout/chevron2"/>
    <dgm:cxn modelId="{2BBB1B00-5809-4BFA-9865-E2D9623C6032}" type="presParOf" srcId="{4CB98F20-444C-4613-9E6E-D4634DD53DAB}" destId="{3DDDA4CD-7DC3-435E-BB59-64E122D80CEF}" srcOrd="0" destOrd="0" presId="urn:microsoft.com/office/officeart/2005/8/layout/chevron2"/>
    <dgm:cxn modelId="{D4DA3DC9-9DF8-47AB-A3D4-16374333A2AD}" type="presParOf" srcId="{4CB98F20-444C-4613-9E6E-D4634DD53DAB}" destId="{7B176409-27E2-46A2-88EF-0A5130F1C352}" srcOrd="1" destOrd="0" presId="urn:microsoft.com/office/officeart/2005/8/layout/chevron2"/>
    <dgm:cxn modelId="{BC455040-941B-4C1E-96F0-EB6A79E60F23}" type="presParOf" srcId="{965C72BC-9907-4B71-AAD9-94C4B56859DF}" destId="{DA958D18-AF47-4005-ADE3-0A3A054BDE6B}" srcOrd="3" destOrd="0" presId="urn:microsoft.com/office/officeart/2005/8/layout/chevron2"/>
    <dgm:cxn modelId="{19D3B8AF-063F-42F7-91F6-91FDCCF6AEE9}" type="presParOf" srcId="{965C72BC-9907-4B71-AAD9-94C4B56859DF}" destId="{98F3C232-B93F-453E-87C1-1494B416EE9A}" srcOrd="4" destOrd="0" presId="urn:microsoft.com/office/officeart/2005/8/layout/chevron2"/>
    <dgm:cxn modelId="{ABCF65C7-68F5-4DE8-BDB3-D02CE7F22F91}" type="presParOf" srcId="{98F3C232-B93F-453E-87C1-1494B416EE9A}" destId="{F6A6AE53-D502-4ABF-9588-E91B4EA3621D}" srcOrd="0" destOrd="0" presId="urn:microsoft.com/office/officeart/2005/8/layout/chevron2"/>
    <dgm:cxn modelId="{4D93F8CA-E493-4D9D-9623-B85807F3759C}" type="presParOf" srcId="{98F3C232-B93F-453E-87C1-1494B416EE9A}" destId="{E3B4AA63-7CBA-45D7-B747-EF5034123EF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8CCED2-FCF0-4646-89C3-42B70E849F01}">
      <dsp:nvSpPr>
        <dsp:cNvPr id="0" name=""/>
        <dsp:cNvSpPr/>
      </dsp:nvSpPr>
      <dsp:spPr>
        <a:xfrm rot="5400000">
          <a:off x="-679827" y="1072601"/>
          <a:ext cx="4532185" cy="3172529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/>
            <a:t>Datasets</a:t>
          </a:r>
          <a:endParaRPr lang="en-US" sz="5000" kern="1200" dirty="0"/>
        </a:p>
      </dsp:txBody>
      <dsp:txXfrm rot="-5400000">
        <a:off x="2" y="1979038"/>
        <a:ext cx="3172529" cy="1359656"/>
      </dsp:txXfrm>
    </dsp:sp>
    <dsp:sp modelId="{4EFF5DF2-99E5-4D37-9972-3BD8BD102AC4}">
      <dsp:nvSpPr>
        <dsp:cNvPr id="0" name=""/>
        <dsp:cNvSpPr/>
      </dsp:nvSpPr>
      <dsp:spPr>
        <a:xfrm rot="5400000">
          <a:off x="6441677" y="-3220280"/>
          <a:ext cx="3633734" cy="1017202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2928" tIns="27940" rIns="27940" bIns="27940" numCol="1" spcCol="1270" anchor="ctr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ISIC 2016,ISIC 2017, ISIC 2018 (with skin lesion pixel annotation). </a:t>
          </a:r>
          <a:r>
            <a:rPr lang="en-US" sz="4400" kern="1200" baseline="30000" dirty="0" smtClean="0"/>
            <a:t>3,4,5</a:t>
          </a:r>
          <a:endParaRPr lang="en-US" sz="4400" kern="1200" dirty="0"/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Ground truth ITA value computed from a masked image where the skin lesion was removed</a:t>
          </a:r>
          <a:endParaRPr lang="en-US" sz="4400" kern="1200" dirty="0"/>
        </a:p>
      </dsp:txBody>
      <dsp:txXfrm rot="-5400000">
        <a:off x="3172530" y="226251"/>
        <a:ext cx="9994645" cy="3278966"/>
      </dsp:txXfrm>
    </dsp:sp>
    <dsp:sp modelId="{3DDDA4CD-7DC3-435E-BB59-64E122D80CEF}">
      <dsp:nvSpPr>
        <dsp:cNvPr id="0" name=""/>
        <dsp:cNvSpPr/>
      </dsp:nvSpPr>
      <dsp:spPr>
        <a:xfrm rot="5400000">
          <a:off x="-679827" y="5427359"/>
          <a:ext cx="4532185" cy="3172529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/>
            <a:t>Approaches</a:t>
          </a:r>
          <a:endParaRPr lang="en-US" sz="5000" kern="1200" dirty="0"/>
        </a:p>
      </dsp:txBody>
      <dsp:txXfrm rot="-5400000">
        <a:off x="2" y="6333796"/>
        <a:ext cx="3172529" cy="1359656"/>
      </dsp:txXfrm>
    </dsp:sp>
    <dsp:sp modelId="{7B176409-27E2-46A2-88EF-0A5130F1C352}">
      <dsp:nvSpPr>
        <dsp:cNvPr id="0" name=""/>
        <dsp:cNvSpPr/>
      </dsp:nvSpPr>
      <dsp:spPr>
        <a:xfrm rot="5400000">
          <a:off x="6785584" y="1134477"/>
          <a:ext cx="2945920" cy="1017202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2928" tIns="27940" rIns="27940" bIns="27940" numCol="1" spcCol="1270" anchor="ctr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Full image</a:t>
          </a:r>
          <a:endParaRPr lang="en-US" sz="4400" kern="1200" dirty="0"/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Center Cropped Patches</a:t>
          </a:r>
          <a:endParaRPr lang="en-US" sz="4400" kern="1200" dirty="0"/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Structured Patches</a:t>
          </a:r>
          <a:endParaRPr lang="en-US" sz="4400" kern="1200" dirty="0"/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Random Patches</a:t>
          </a:r>
          <a:endParaRPr lang="en-US" sz="4400" kern="1200" dirty="0"/>
        </a:p>
      </dsp:txBody>
      <dsp:txXfrm rot="-5400000">
        <a:off x="3172530" y="4891339"/>
        <a:ext cx="10028221" cy="2658304"/>
      </dsp:txXfrm>
    </dsp:sp>
    <dsp:sp modelId="{F6A6AE53-D502-4ABF-9588-E91B4EA3621D}">
      <dsp:nvSpPr>
        <dsp:cNvPr id="0" name=""/>
        <dsp:cNvSpPr/>
      </dsp:nvSpPr>
      <dsp:spPr>
        <a:xfrm rot="5400000">
          <a:off x="-679827" y="9782117"/>
          <a:ext cx="4532185" cy="3172529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/>
            <a:t>Evaluation</a:t>
          </a:r>
          <a:endParaRPr lang="en-US" sz="5000" kern="1200" dirty="0"/>
        </a:p>
      </dsp:txBody>
      <dsp:txXfrm rot="-5400000">
        <a:off x="2" y="10688554"/>
        <a:ext cx="3172529" cy="1359656"/>
      </dsp:txXfrm>
    </dsp:sp>
    <dsp:sp modelId="{E3B4AA63-7CBA-45D7-B747-EF5034123EF5}">
      <dsp:nvSpPr>
        <dsp:cNvPr id="0" name=""/>
        <dsp:cNvSpPr/>
      </dsp:nvSpPr>
      <dsp:spPr>
        <a:xfrm rot="5400000">
          <a:off x="6785584" y="5489235"/>
          <a:ext cx="2945920" cy="1017202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7152" tIns="29210" rIns="29210" bIns="29210" numCol="1" spcCol="1270" anchor="ctr" anchorCtr="0">
          <a:noAutofit/>
        </a:bodyPr>
        <a:lstStyle/>
        <a:p>
          <a:pPr marL="285750" lvl="1" indent="-285750" algn="l" defTabSz="2044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600" kern="1200" dirty="0" smtClean="0"/>
            <a:t>Each approach was compared to ITA ground truth using Root Mean Squared Error and Mean Absolute Error</a:t>
          </a:r>
          <a:endParaRPr lang="en-US" sz="4600" kern="1200" dirty="0"/>
        </a:p>
      </dsp:txBody>
      <dsp:txXfrm rot="-5400000">
        <a:off x="3172530" y="9246097"/>
        <a:ext cx="10028221" cy="26583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903548" y="6183804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46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309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6324600"/>
            <a:ext cx="47404018" cy="134820662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3" y="6324600"/>
            <a:ext cx="141480542" cy="1348206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52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12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8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36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94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304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417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14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359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3891200" cy="3291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464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673600" y="702873"/>
            <a:ext cx="38566889" cy="2234830"/>
          </a:xfrm>
          <a:prstGeom prst="rect">
            <a:avLst/>
          </a:prstGeom>
        </p:spPr>
        <p:txBody>
          <a:bodyPr/>
          <a:lstStyle>
            <a:lvl1pPr algn="ctr" defTabSz="2194560" rtl="0" eaLnBrk="1" latinLnBrk="0" hangingPunct="1">
              <a:spcBef>
                <a:spcPct val="0"/>
              </a:spcBef>
              <a:buNone/>
              <a:defRPr sz="21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>
                <a:solidFill>
                  <a:schemeClr val="bg1"/>
                </a:solidFill>
              </a:rPr>
              <a:t>Strategies for computing Fitzpatrick skin type to evaluate fairness in dermoscopic datasets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7457" y="5386717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483961" y="5395173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BACKGROUND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673600" y="2836547"/>
            <a:ext cx="38643089" cy="1484314"/>
          </a:xfrm>
          <a:prstGeom prst="rect">
            <a:avLst/>
          </a:prstGeom>
        </p:spPr>
        <p:txBody>
          <a:bodyPr/>
          <a:lstStyle>
            <a:lvl1pPr algn="ctr" defTabSz="2194560" rtl="0" eaLnBrk="1" latinLnBrk="0" hangingPunct="1">
              <a:spcBef>
                <a:spcPct val="0"/>
              </a:spcBef>
              <a:buNone/>
              <a:defRPr sz="21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 smtClean="0">
                <a:solidFill>
                  <a:schemeClr val="bg1"/>
                </a:solidFill>
              </a:rPr>
              <a:t>Adam Corbin and </a:t>
            </a:r>
            <a:r>
              <a:rPr lang="en-US" sz="5000" dirty="0" err="1" smtClean="0">
                <a:solidFill>
                  <a:schemeClr val="bg1"/>
                </a:solidFill>
              </a:rPr>
              <a:t>Oge</a:t>
            </a:r>
            <a:r>
              <a:rPr lang="en-US" sz="5000" dirty="0" smtClean="0">
                <a:solidFill>
                  <a:schemeClr val="bg1"/>
                </a:solidFill>
              </a:rPr>
              <a:t> Marques, </a:t>
            </a:r>
            <a:r>
              <a:rPr lang="en-US" sz="5000" dirty="0" err="1" smtClean="0">
                <a:solidFill>
                  <a:schemeClr val="bg1"/>
                </a:solidFill>
              </a:rPr>
              <a:t>Ph.D</a:t>
            </a:r>
            <a:r>
              <a:rPr lang="en-US" sz="5000" dirty="0" smtClean="0">
                <a:solidFill>
                  <a:schemeClr val="bg1"/>
                </a:solidFill>
              </a:rPr>
              <a:t/>
            </a:r>
            <a:br>
              <a:rPr lang="en-US" sz="5000" dirty="0" smtClean="0">
                <a:solidFill>
                  <a:schemeClr val="bg1"/>
                </a:solidFill>
              </a:rPr>
            </a:br>
            <a:r>
              <a:rPr lang="en-US" sz="5000" dirty="0" smtClean="0">
                <a:solidFill>
                  <a:schemeClr val="bg1"/>
                </a:solidFill>
              </a:rPr>
              <a:t>Florida Atlantic University, Boca Raton, FL.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5381107" y="5386717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6727611" y="5395173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EXAMPLES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9380763" y="20419413"/>
            <a:ext cx="13327596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0710304" y="20427869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CONCLUSION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4435276" y="25727921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5781780" y="25722931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REFERENCES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137458" y="6485501"/>
            <a:ext cx="13361522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 smtClean="0">
                <a:solidFill>
                  <a:schemeClr val="tx2">
                    <a:lumMod val="50000"/>
                  </a:schemeClr>
                </a:solidFill>
              </a:rPr>
              <a:t>Problem</a:t>
            </a:r>
            <a:r>
              <a:rPr lang="en-US" sz="4200" b="1" dirty="0">
                <a:solidFill>
                  <a:schemeClr val="tx2">
                    <a:lumMod val="50000"/>
                  </a:schemeClr>
                </a:solidFill>
              </a:rPr>
              <a:t>: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 Most AI/ML 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solutions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are trained on public datasets that contain limited or no 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metadata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and might be biased towards lighter skin 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tones. </a:t>
            </a:r>
            <a:r>
              <a:rPr lang="en-US" sz="4200" baseline="30000" dirty="0" smtClean="0">
                <a:solidFill>
                  <a:schemeClr val="tx2">
                    <a:lumMod val="50000"/>
                  </a:schemeClr>
                </a:solidFill>
              </a:rPr>
              <a:t>1</a:t>
            </a:r>
          </a:p>
          <a:p>
            <a:endParaRPr lang="en-US" sz="42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4200" b="1" dirty="0" smtClean="0">
                <a:solidFill>
                  <a:schemeClr val="tx2">
                    <a:lumMod val="50000"/>
                  </a:schemeClr>
                </a:solidFill>
              </a:rPr>
              <a:t>Hypothesis: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  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The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Fitzpatrick skin type information can be automatically extracted directly from pixel values of skin lesion images without any annotation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4200" baseline="30000" dirty="0" smtClean="0">
                <a:solidFill>
                  <a:schemeClr val="tx2">
                    <a:lumMod val="50000"/>
                  </a:schemeClr>
                </a:solidFill>
              </a:rPr>
              <a:t>2</a:t>
            </a:r>
          </a:p>
          <a:p>
            <a:endParaRPr lang="en-US" sz="42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4200" b="1" dirty="0" smtClean="0">
                <a:solidFill>
                  <a:schemeClr val="tx2">
                    <a:lumMod val="50000"/>
                  </a:schemeClr>
                </a:solidFill>
              </a:rPr>
              <a:t>Challenge</a:t>
            </a:r>
            <a:r>
              <a:rPr lang="en-US" sz="4200" b="1" dirty="0">
                <a:solidFill>
                  <a:schemeClr val="tx2">
                    <a:lumMod val="50000"/>
                  </a:schemeClr>
                </a:solidFill>
              </a:rPr>
              <a:t>: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 When computing the individual typology angle (ITA), the skin lesion and dark corners of dermoscopic images can often lead to inaccurate results.</a:t>
            </a:r>
            <a:endParaRPr lang="en-US" sz="4200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42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4200" b="1" dirty="0" smtClean="0">
                <a:solidFill>
                  <a:schemeClr val="tx2">
                    <a:lumMod val="50000"/>
                  </a:schemeClr>
                </a:solidFill>
              </a:rPr>
              <a:t>Contribution: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 A method for computing the patient’s Fitzpatrick skin type with reasonable accuracy from dermoscopic images of skin lesions even in the absence of masks delimiting the lesion area.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9380763" y="21668208"/>
            <a:ext cx="1328526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The proposed strategies for automatically computing skin tone from dermoscopic images of skin lesions in the absence of masks delimiting the lesion area can provide a reliable estimate of the patient’s Fitzpatrick type. </a:t>
            </a:r>
            <a:endParaRPr lang="en-US" sz="4200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Such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information can then be used for: </a:t>
            </a:r>
            <a:endParaRPr lang="en-US" sz="4200" dirty="0" smtClean="0">
              <a:solidFill>
                <a:schemeClr val="tx2">
                  <a:lumMod val="50000"/>
                </a:schemeClr>
              </a:solidFill>
            </a:endParaRPr>
          </a:p>
          <a:p>
            <a:pPr marL="857250" indent="-857250">
              <a:buFont typeface="+mj-lt"/>
              <a:buAutoNum type="romanUcPeriod"/>
            </a:pP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A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ugmenting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any metadata already available for the 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dataset</a:t>
            </a:r>
          </a:p>
          <a:p>
            <a:pPr marL="857250" indent="-857250">
              <a:buFont typeface="+mj-lt"/>
              <a:buAutoNum type="romanUcPeriod"/>
            </a:pP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Assessing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dataset imbalance relative to skin 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color </a:t>
            </a:r>
          </a:p>
          <a:p>
            <a:pPr marL="857250" indent="-857250">
              <a:buFont typeface="+mj-lt"/>
              <a:buAutoNum type="romanUcPeriod"/>
            </a:pP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Evaluating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fairness and bias in datasets and AI/ML models used in dermatology.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4435276" y="26791624"/>
            <a:ext cx="1331919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Groh, M., Harris, C.,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Soenksen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L., Lau, F., Han, R., Kim, A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.,</a:t>
            </a:r>
            <a:r>
              <a:rPr lang="en-US" sz="2000" dirty="0" err="1" smtClean="0">
                <a:solidFill>
                  <a:schemeClr val="tx2">
                    <a:lumMod val="50000"/>
                  </a:schemeClr>
                </a:solidFill>
              </a:rPr>
              <a:t>Koochek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A.,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Badri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O.: Evaluating Deep Neural Networks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Trained on 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Clinical Images in Dermatology with the Fitzpatrick 17k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Dataset. arXiv:2104.09957 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[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cs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] (2021). </a:t>
            </a:r>
            <a:endParaRPr lang="en-US" sz="2000" dirty="0" smtClean="0">
              <a:solidFill>
                <a:schemeClr val="tx2">
                  <a:lumMod val="5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Wu, Y., Tanaka, T., Akimoto, M.: Utilization of Individual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Typology Angle 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(ITA) and Hue Angle in the Measurement of Skin Color on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Images. </a:t>
            </a:r>
            <a:r>
              <a:rPr lang="en-US" sz="2000" dirty="0" err="1" smtClean="0">
                <a:solidFill>
                  <a:schemeClr val="tx2">
                    <a:lumMod val="50000"/>
                  </a:schemeClr>
                </a:solidFill>
              </a:rPr>
              <a:t>Bioimaging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Society, 8 (2020)</a:t>
            </a:r>
            <a:endParaRPr lang="en-US" sz="2000" dirty="0" smtClean="0">
              <a:solidFill>
                <a:schemeClr val="tx2">
                  <a:lumMod val="5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 smtClean="0">
                <a:solidFill>
                  <a:schemeClr val="tx2">
                    <a:lumMod val="50000"/>
                  </a:schemeClr>
                </a:solidFill>
              </a:rPr>
              <a:t>Gutman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D.,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Codella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N.C.F.,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Celebi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E.,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Helba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B.,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Marchetti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M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., Mishra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N., Halpern, A.: Skin Lesion Analysis toward Melanoma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Detection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: A Challenge at the International Symposium on Biomedical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Imaging (ISBI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) 2016, hosted by the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 International 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Skin Imaging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Collaboration (ISIC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). arXiv:1605.01397 [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cs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] (2016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Codella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N.C.F.,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Gutman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D.,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Celebi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M.E.,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Helba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B.,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Marchetti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M.A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., </a:t>
            </a:r>
            <a:r>
              <a:rPr lang="en-US" sz="2000" dirty="0" err="1" smtClean="0">
                <a:solidFill>
                  <a:schemeClr val="tx2">
                    <a:lumMod val="50000"/>
                  </a:schemeClr>
                </a:solidFill>
              </a:rPr>
              <a:t>Dusza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S.W.,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Kalloo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A.,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Liopyris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K., Mishra, N., Kittler, H.,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Halpern, 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.: Skin Lesion Analysis Toward Melanoma Detection: A Challenge at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the 2017 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International Symposium on Biomedical Imaging (ISBI), Hosted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by the 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International Skin Imaging Collaboration (ISIC).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arXiv:1710.05006 [</a:t>
            </a:r>
            <a:r>
              <a:rPr lang="en-US" sz="2000" dirty="0" err="1" smtClean="0">
                <a:solidFill>
                  <a:schemeClr val="tx2">
                    <a:lumMod val="50000"/>
                  </a:schemeClr>
                </a:solidFill>
              </a:rPr>
              <a:t>cs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] (2018)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Codella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N.,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Rotemberg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V.,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Tschandl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P.,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Celebi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M.E.,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Dusza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S., </a:t>
            </a:r>
            <a:r>
              <a:rPr lang="en-US" sz="2000" dirty="0" err="1" smtClean="0">
                <a:solidFill>
                  <a:schemeClr val="tx2">
                    <a:lumMod val="50000"/>
                  </a:schemeClr>
                </a:solidFill>
              </a:rPr>
              <a:t>Gutman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D.,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Helba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B.,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Kalloo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A.,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Liopyris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K.,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Marchetti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M., Kittler, 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H</a:t>
            </a:r>
            <a:r>
              <a:rPr lang="en-US" sz="2000" dirty="0" err="1" smtClean="0">
                <a:solidFill>
                  <a:schemeClr val="tx2">
                    <a:lumMod val="50000"/>
                  </a:schemeClr>
                </a:solidFill>
              </a:rPr>
              <a:t>.,Halpern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, A.: Skin Lesion Analysis Toward Melanoma Detection 2018: 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A Challenge 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Hosted by the International Skin Imaging Collaboration (ISIC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</a:rPr>
              <a:t>). arXiv:1902.03368 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[</a:t>
            </a:r>
            <a:r>
              <a:rPr lang="en-US" sz="2000" dirty="0" err="1">
                <a:solidFill>
                  <a:schemeClr val="tx2">
                    <a:lumMod val="50000"/>
                  </a:schemeClr>
                </a:solidFill>
              </a:rPr>
              <a:t>cs</a:t>
            </a:r>
            <a:r>
              <a:rPr lang="en-US" sz="2000" dirty="0">
                <a:solidFill>
                  <a:schemeClr val="tx2">
                    <a:lumMod val="50000"/>
                  </a:schemeClr>
                </a:solidFill>
              </a:rPr>
              <a:t>] (2019).</a:t>
            </a:r>
            <a:endParaRPr lang="en-US" sz="2000" dirty="0" smtClean="0">
              <a:solidFill>
                <a:schemeClr val="tx2">
                  <a:lumMod val="5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154421" y="16983265"/>
            <a:ext cx="13327595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83961" y="16991721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METHODS</a:t>
            </a:r>
            <a:endParaRPr lang="en-US" sz="5000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138903289"/>
              </p:ext>
            </p:extLst>
          </p:nvPr>
        </p:nvGraphicFramePr>
        <p:xfrm>
          <a:off x="1137457" y="18353314"/>
          <a:ext cx="13344559" cy="136833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https://lh3.googleusercontent.com/fO5nhi8hGKfNKUOvYYhTv_nuQoLwl8N-3MU9QpB4aWyhATLISkZvmA17n4Nb_t9q-ymZ6gCV5ZCdiC9zPbI3zlvVbxR183P-0raTFC09KS2D1Bwx7jz3EkzcvTYpmGD65eKxhudZ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1107" y="6819900"/>
            <a:ext cx="13361524" cy="12647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15381107" y="19473761"/>
            <a:ext cx="133191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</a:rPr>
              <a:t>Examples </a:t>
            </a:r>
            <a:r>
              <a:rPr lang="en-US" sz="2800" i="1" dirty="0">
                <a:solidFill>
                  <a:schemeClr val="tx2">
                    <a:lumMod val="50000"/>
                  </a:schemeClr>
                </a:solidFill>
              </a:rPr>
              <a:t>of the four proposed approaches (images are from the ISIC 2016 dataset): (a) original image; (b) masked image (used as ground truth for computation of performance metrics); (c) center cropped; (d) structured patches; and (e) random patches. Each blue square in parts (c)-(e) is considered a patch of fixed size.  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5338775" y="21342750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16685279" y="21351206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RESULTS</a:t>
            </a:r>
            <a:endParaRPr lang="en-US" sz="5000" dirty="0">
              <a:solidFill>
                <a:schemeClr val="bg1"/>
              </a:solidFill>
            </a:endParaRPr>
          </a:p>
        </p:txBody>
      </p:sp>
      <p:pic>
        <p:nvPicPr>
          <p:cNvPr id="1028" name="Picture 4" descr="https://lh5.googleusercontent.com/Gap1Ez7BSaQKjgQEqjSu_bi9IFHPO7jCbocN5R-UMgd3mhPBlvoBKQ3QcgFRYZMnBFCZRqtZ-qCcc-oiDcVeIT-Gd63DXFVWWFJUss34fgL0mrCYxl3UxWKtOS5QzVXYnmKrgZH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1107" y="22500853"/>
            <a:ext cx="13276857" cy="7785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15338774" y="30273555"/>
            <a:ext cx="13319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</a:rPr>
              <a:t>Experimental results: lower values means better performance.</a:t>
            </a:r>
            <a:endParaRPr lang="en-US" sz="2800" i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29262172" y="28433143"/>
            <a:ext cx="13327596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30591713" y="28441599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FUTURE WORK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9262172" y="29747252"/>
            <a:ext cx="132852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Account for different artifacts in dermoscopic images such as brightly colored stickers, pen markings, water droplets, visible backgrounds.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2172" y="6819900"/>
            <a:ext cx="13285264" cy="12785982"/>
          </a:xfrm>
          <a:prstGeom prst="rect">
            <a:avLst/>
          </a:prstGeom>
        </p:spPr>
      </p:pic>
      <p:sp>
        <p:nvSpPr>
          <p:cNvPr id="61" name="Rectangle 60"/>
          <p:cNvSpPr/>
          <p:nvPr/>
        </p:nvSpPr>
        <p:spPr>
          <a:xfrm>
            <a:off x="29624757" y="5380168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30971261" y="5388624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EVALUATION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29997498" y="19684931"/>
            <a:ext cx="13319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</a:rPr>
              <a:t>Evaluating </a:t>
            </a:r>
            <a:r>
              <a:rPr lang="en-US" sz="2800" i="1" smtClean="0">
                <a:solidFill>
                  <a:schemeClr val="tx2">
                    <a:lumMod val="50000"/>
                  </a:schemeClr>
                </a:solidFill>
              </a:rPr>
              <a:t>MAE using ISIC 2018 as </a:t>
            </a:r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</a:rPr>
              <a:t>the skin lesion increases the proposed methods improve</a:t>
            </a:r>
            <a:endParaRPr lang="en-US" sz="2800" i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222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7654</TotalTime>
  <Words>699</Words>
  <Application>Microsoft Office PowerPoint</Application>
  <PresentationFormat>Custom</PresentationFormat>
  <Paragraphs>41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FAU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Shawn Pennell</dc:creator>
  <cp:lastModifiedBy>Windows User</cp:lastModifiedBy>
  <cp:revision>31</cp:revision>
  <cp:lastPrinted>2016-02-24T16:11:01Z</cp:lastPrinted>
  <dcterms:created xsi:type="dcterms:W3CDTF">2016-02-23T16:07:19Z</dcterms:created>
  <dcterms:modified xsi:type="dcterms:W3CDTF">2022-03-27T08:12:41Z</dcterms:modified>
</cp:coreProperties>
</file>

<file path=docProps/thumbnail.jpeg>
</file>